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73" r:id="rId2"/>
    <p:sldId id="266" r:id="rId3"/>
    <p:sldId id="279" r:id="rId4"/>
    <p:sldId id="271" r:id="rId5"/>
    <p:sldId id="280" r:id="rId6"/>
    <p:sldId id="272" r:id="rId7"/>
    <p:sldId id="282" r:id="rId8"/>
    <p:sldId id="281" r:id="rId9"/>
    <p:sldId id="278" r:id="rId10"/>
    <p:sldId id="277" r:id="rId11"/>
    <p:sldId id="274" r:id="rId12"/>
    <p:sldId id="275" r:id="rId13"/>
    <p:sldId id="283" r:id="rId14"/>
    <p:sldId id="284" r:id="rId15"/>
    <p:sldId id="285" r:id="rId16"/>
    <p:sldId id="27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A4A3A4"/>
          </p15:clr>
        </p15:guide>
        <p15:guide id="2" pos="29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rley Zhu" initials="" lastIdx="2" clrIdx="0"/>
  <p:cmAuthor id="1" name="Alan Qu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/>
    <p:restoredTop sz="94655"/>
  </p:normalViewPr>
  <p:slideViewPr>
    <p:cSldViewPr snapToGrid="0">
      <p:cViewPr varScale="1">
        <p:scale>
          <a:sx n="172" d="100"/>
          <a:sy n="172" d="100"/>
        </p:scale>
        <p:origin x="200" y="296"/>
      </p:cViewPr>
      <p:guideLst>
        <p:guide orient="horz" pos="1597"/>
        <p:guide pos="29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3mins</a:t>
            </a:r>
          </a:p>
        </p:txBody>
      </p:sp>
    </p:spTree>
    <p:extLst>
      <p:ext uri="{BB962C8B-B14F-4D97-AF65-F5344CB8AC3E}">
        <p14:creationId xmlns:p14="http://schemas.microsoft.com/office/powerpoint/2010/main" val="186109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95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59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5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0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08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6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alog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37874" cy="51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9189900" cy="5143500"/>
          </a:xfrm>
          <a:prstGeom prst="rect">
            <a:avLst/>
          </a:prstGeom>
          <a:solidFill>
            <a:srgbClr val="000000">
              <a:alpha val="6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 idx="2"/>
          </p:nvPr>
        </p:nvSpPr>
        <p:spPr>
          <a:xfrm>
            <a:off x="1035410" y="1507550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470975" y="1443200"/>
            <a:ext cx="521400" cy="521400"/>
          </a:xfrm>
          <a:prstGeom prst="ellipse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4504410" y="150755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939975" y="1443209"/>
            <a:ext cx="521400" cy="521400"/>
          </a:xfrm>
          <a:prstGeom prst="ellipse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470975" y="2554219"/>
            <a:ext cx="521400" cy="52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5"/>
          </p:nvPr>
        </p:nvSpPr>
        <p:spPr>
          <a:xfrm>
            <a:off x="4504410" y="2618578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939975" y="2554228"/>
            <a:ext cx="521400" cy="521400"/>
          </a:xfrm>
          <a:prstGeom prst="ellipse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6"/>
          </p:nvPr>
        </p:nvSpPr>
        <p:spPr>
          <a:xfrm>
            <a:off x="1035410" y="3729612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470975" y="3665262"/>
            <a:ext cx="521400" cy="521400"/>
          </a:xfrm>
          <a:prstGeom prst="ellipse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625" y="1536850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3631" y="1536846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3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631" y="3758896"/>
            <a:ext cx="334100" cy="3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2">
  <p:cSld name="CUSTOM_4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lary">
  <p:cSld name="CUSTOM_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54979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96907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4402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5768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2"/>
          </p:nvPr>
        </p:nvSpPr>
        <p:spPr>
          <a:xfrm>
            <a:off x="5768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3"/>
          </p:nvPr>
        </p:nvSpPr>
        <p:spPr>
          <a:xfrm>
            <a:off x="6530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>
            <a:spLocks noGrp="1"/>
          </p:cNvSpPr>
          <p:nvPr>
            <p:ph type="title" idx="4"/>
          </p:nvPr>
        </p:nvSpPr>
        <p:spPr>
          <a:xfrm>
            <a:off x="310572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5"/>
          </p:nvPr>
        </p:nvSpPr>
        <p:spPr>
          <a:xfrm>
            <a:off x="310572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6"/>
          </p:nvPr>
        </p:nvSpPr>
        <p:spPr>
          <a:xfrm>
            <a:off x="318192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72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>
            <a:spLocks noGrp="1"/>
          </p:cNvSpPr>
          <p:nvPr>
            <p:ph type="title" idx="7"/>
          </p:nvPr>
        </p:nvSpPr>
        <p:spPr>
          <a:xfrm>
            <a:off x="56345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8"/>
          </p:nvPr>
        </p:nvSpPr>
        <p:spPr>
          <a:xfrm>
            <a:off x="56345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9"/>
          </p:nvPr>
        </p:nvSpPr>
        <p:spPr>
          <a:xfrm>
            <a:off x="57107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5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>
            <a:spLocks noGrp="1"/>
          </p:cNvSpPr>
          <p:nvPr>
            <p:ph type="title" idx="13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>
            <a:spLocks noGrp="1"/>
          </p:cNvSpPr>
          <p:nvPr>
            <p:ph type="title" idx="14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4;p3" descr="Google Shape;14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10875" y="1364248"/>
            <a:ext cx="6372000" cy="1337702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525C6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10875" y="2327848"/>
            <a:ext cx="5453701" cy="792602"/>
          </a:xfrm>
          <a:prstGeom prst="rect">
            <a:avLst/>
          </a:prstGeom>
        </p:spPr>
        <p:txBody>
          <a:bodyPr/>
          <a:lstStyle>
            <a:lvl1pPr marL="228600" indent="-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1pPr>
            <a:lvl2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2pPr>
            <a:lvl3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3pPr>
            <a:lvl4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4pPr>
            <a:lvl5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" name="Google Shape;17;p3" descr="Google Shape;17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099" y="225849"/>
            <a:ext cx="1796776" cy="7187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2393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4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57;p6"/>
          <p:cNvSpPr/>
          <p:nvPr/>
        </p:nvSpPr>
        <p:spPr>
          <a:xfrm>
            <a:off x="-2" y="664225"/>
            <a:ext cx="678904" cy="111301"/>
          </a:xfrm>
          <a:prstGeom prst="rect">
            <a:avLst/>
          </a:prstGeom>
          <a:solidFill>
            <a:srgbClr val="02B3E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68" name="Google Shape;58;p6" descr="Google Shape;58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3987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311698" y="346275"/>
            <a:ext cx="6155703" cy="572702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solidFill>
                  <a:srgbClr val="525C65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0" name="Google Shape;60;p6" descr="Google Shape;60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0828" y="436258"/>
            <a:ext cx="392752" cy="39275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6218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ards">
  <p:cSld name="CUSTOM_4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44022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523775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4403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548842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4"/>
          </p:nvPr>
        </p:nvSpPr>
        <p:spPr>
          <a:xfrm>
            <a:off x="2632394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5"/>
          </p:nvPr>
        </p:nvSpPr>
        <p:spPr>
          <a:xfrm>
            <a:off x="2548850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4657458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6"/>
          </p:nvPr>
        </p:nvSpPr>
        <p:spPr>
          <a:xfrm>
            <a:off x="4741014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7"/>
          </p:nvPr>
        </p:nvSpPr>
        <p:spPr>
          <a:xfrm>
            <a:off x="46574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676607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8"/>
          </p:nvPr>
        </p:nvSpPr>
        <p:spPr>
          <a:xfrm>
            <a:off x="6849633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 idx="9"/>
          </p:nvPr>
        </p:nvSpPr>
        <p:spPr>
          <a:xfrm>
            <a:off x="67660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13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3">
  <p:cSld name="CUSTOM_4_1_1_1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6">
  <p:cSld name="CUSTOM_5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5">
  <p:cSld name="CUSTOM_4_1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4">
  <p:cSld name="CUSTOM_4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P">
  <p:cSld name="CUSTOM_4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/>
          <p:nvPr/>
        </p:nvSpPr>
        <p:spPr>
          <a:xfrm>
            <a:off x="4402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 idx="2"/>
          </p:nvPr>
        </p:nvSpPr>
        <p:spPr>
          <a:xfrm>
            <a:off x="13404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 idx="3"/>
          </p:nvPr>
        </p:nvSpPr>
        <p:spPr>
          <a:xfrm>
            <a:off x="13404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6547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2408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idx="4"/>
          </p:nvPr>
        </p:nvSpPr>
        <p:spPr>
          <a:xfrm>
            <a:off x="41410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5"/>
          </p:nvPr>
        </p:nvSpPr>
        <p:spPr>
          <a:xfrm>
            <a:off x="41410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34553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60414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6"/>
          </p:nvPr>
        </p:nvSpPr>
        <p:spPr>
          <a:xfrm>
            <a:off x="69416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idx="7"/>
          </p:nvPr>
        </p:nvSpPr>
        <p:spPr>
          <a:xfrm>
            <a:off x="69416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62559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750" y="26863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5950" y="268630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5350" y="26928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 txBox="1">
            <a:spLocks noGrp="1"/>
          </p:cNvSpPr>
          <p:nvPr>
            <p:ph type="title" idx="8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771150"/>
            <a:ext cx="8450100" cy="38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3;p16"/>
          <p:cNvSpPr txBox="1">
            <a:spLocks noGrp="1"/>
          </p:cNvSpPr>
          <p:nvPr>
            <p:ph type="title"/>
          </p:nvPr>
        </p:nvSpPr>
        <p:spPr>
          <a:xfrm>
            <a:off x="1110873" y="1364248"/>
            <a:ext cx="6372004" cy="1337702"/>
          </a:xfrm>
          <a:prstGeom prst="rect">
            <a:avLst/>
          </a:prstGeom>
        </p:spPr>
        <p:txBody>
          <a:bodyPr/>
          <a:lstStyle/>
          <a:p>
            <a:r>
              <a:t>开班仪式</a:t>
            </a:r>
          </a:p>
        </p:txBody>
      </p:sp>
      <p:sp>
        <p:nvSpPr>
          <p:cNvPr id="199" name="Google Shape;154;p16"/>
          <p:cNvSpPr txBox="1">
            <a:spLocks noGrp="1"/>
          </p:cNvSpPr>
          <p:nvPr>
            <p:ph type="body" sz="quarter" idx="1"/>
          </p:nvPr>
        </p:nvSpPr>
        <p:spPr>
          <a:xfrm>
            <a:off x="1110874" y="2327849"/>
            <a:ext cx="5453703" cy="7926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rPr dirty="0"/>
              <a:t>数据</a:t>
            </a:r>
            <a:r>
              <a:rPr lang="zh-CN" altLang="en-US" dirty="0"/>
              <a:t>挖掘求职直通班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08635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31;p25"/>
          <p:cNvSpPr txBox="1"/>
          <p:nvPr/>
        </p:nvSpPr>
        <p:spPr>
          <a:xfrm>
            <a:off x="744749" y="954224"/>
            <a:ext cx="7845002" cy="2123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dirty="0"/>
              <a:t>项目截止日期后是不是就不能再提交项目了</a:t>
            </a:r>
            <a:r>
              <a:rPr lang="zh-CN" altLang="en-US" dirty="0"/>
              <a:t>？</a:t>
            </a:r>
            <a:endParaRPr dirty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dirty="0"/>
              <a:t>以后每</a:t>
            </a:r>
            <a:r>
              <a:rPr lang="zh-CN" altLang="en-US" dirty="0"/>
              <a:t>个项目直播</a:t>
            </a:r>
            <a:r>
              <a:rPr dirty="0"/>
              <a:t>课的时间</a:t>
            </a:r>
            <a:r>
              <a:rPr lang="zh-CN" altLang="en-US" dirty="0"/>
              <a:t>（以群公告通知为准）</a:t>
            </a:r>
            <a:endParaRPr lang="en-US" altLang="zh-CN" dirty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lang="zh-CN" altLang="en-US" dirty="0"/>
              <a:t>项目必须独立完成，避免抄袭的严重后果！</a:t>
            </a:r>
            <a:endParaRPr lang="en-US" altLang="zh-CN" dirty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zh-CN" dirty="0"/>
              <a:t>Workspace</a:t>
            </a:r>
            <a:r>
              <a:rPr lang="zh-CN" altLang="en-US" dirty="0"/>
              <a:t> 相关问题</a:t>
            </a:r>
            <a:endParaRPr lang="en-US" altLang="zh-CN" dirty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lang="zh-CN" altLang="en-US" dirty="0"/>
              <a:t>科学上网</a:t>
            </a:r>
            <a:endParaRPr lang="en-US" altLang="zh-CN" dirty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endParaRPr dirty="0"/>
          </a:p>
        </p:txBody>
      </p:sp>
      <p:sp>
        <p:nvSpPr>
          <p:cNvPr id="284" name="Google Shape;232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3488100" cy="572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注意与</a:t>
            </a:r>
            <a:r>
              <a:rPr dirty="0"/>
              <a:t>确认</a:t>
            </a:r>
            <a:r>
              <a:rPr lang="zh-CN" altLang="en-US" dirty="0"/>
              <a:t>事项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840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918977"/>
            <a:ext cx="7488434" cy="3901160"/>
          </a:xfrm>
          <a:prstGeom prst="rect">
            <a:avLst/>
          </a:prstGeom>
        </p:spPr>
      </p:pic>
      <p:sp>
        <p:nvSpPr>
          <p:cNvPr id="4" name="Google Shape;238;p26"/>
          <p:cNvSpPr txBox="1">
            <a:spLocks noGrp="1"/>
          </p:cNvSpPr>
          <p:nvPr>
            <p:ph type="title"/>
          </p:nvPr>
        </p:nvSpPr>
        <p:spPr>
          <a:xfrm>
            <a:off x="260328" y="222985"/>
            <a:ext cx="6155703" cy="572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抄袭案例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94844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6492" y="1008185"/>
            <a:ext cx="8387870" cy="3508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</a:rPr>
              <a:t>抄袭</a:t>
            </a:r>
            <a:endParaRPr lang="en-US" altLang="zh-CN" sz="1800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复制他人的代码进行简单更改，例如更改变量或函数名，注释，函数定义顺序，仍属抄袭 ；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使用或引用大量外部代码或文字，并与与该作业中独特的概念和核心知识点直接相关，仍属抄袭。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0000"/>
                </a:solidFill>
              </a:rPr>
              <a:t>非抄袭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Aria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查看他人代码并获得灵感，但独立从头开始完成项目和代码，不是抄袭； 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两个或两个以上的学生讨论项目，并获得灵感，然后分头独立完成项目和代码，不是抄袭 ；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/>
              <a:t>使用或改变并合理引用一小段外部代码，此代码不得与您的作业中独特的概念直接相关， 不是抄袭。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/>
          </a:p>
        </p:txBody>
      </p:sp>
      <p:sp>
        <p:nvSpPr>
          <p:cNvPr id="4" name="Google Shape;238;p26"/>
          <p:cNvSpPr txBox="1">
            <a:spLocks noGrp="1"/>
          </p:cNvSpPr>
          <p:nvPr>
            <p:ph type="title"/>
          </p:nvPr>
        </p:nvSpPr>
        <p:spPr>
          <a:xfrm>
            <a:off x="260328" y="222985"/>
            <a:ext cx="6155703" cy="572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关于避免抄袭的说明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9632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Workspace</a:t>
            </a:r>
            <a:r>
              <a:rPr lang="zh-CN" altLang="en-US" dirty="0"/>
              <a:t>相关问题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095" y="1121790"/>
            <a:ext cx="616386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Workspace</a:t>
            </a:r>
            <a:r>
              <a:rPr lang="zh-CN" altLang="en-US" sz="1800" dirty="0"/>
              <a:t> 打不开该怎么办？</a:t>
            </a:r>
            <a:endParaRPr lang="en-US" altLang="zh-CN" sz="1800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/>
              <a:t>清除缓存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由于</a:t>
            </a:r>
            <a:r>
              <a:rPr lang="en-US" altLang="zh-CN" dirty="0"/>
              <a:t>Workspace</a:t>
            </a:r>
            <a:r>
              <a:rPr lang="zh-CN" altLang="en-US" dirty="0"/>
              <a:t>服务器在国外，尽量翻墙访问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浏览器 </a:t>
            </a:r>
            <a:r>
              <a:rPr lang="en-US" altLang="zh-CN" dirty="0"/>
              <a:t>Console </a:t>
            </a:r>
            <a:r>
              <a:rPr lang="zh-CN" altLang="en-US" dirty="0"/>
              <a:t>截图，或者提供 </a:t>
            </a:r>
            <a:r>
              <a:rPr lang="en-US" altLang="zh-CN" dirty="0"/>
              <a:t>HAR </a:t>
            </a:r>
            <a:r>
              <a:rPr lang="zh-CN" altLang="en-US" dirty="0"/>
              <a:t>文件发送给我。👇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en-US" altLang="zh-CN" dirty="0"/>
              <a:t>https://s3.cn-north-1.amazonaws.com.cn/static-documents/</a:t>
            </a:r>
            <a:r>
              <a:rPr lang="en-US" altLang="zh-CN" dirty="0" err="1"/>
              <a:t>HAR_Guide.pdf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01206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Workspace</a:t>
            </a:r>
            <a:r>
              <a:rPr lang="zh-CN" altLang="en-US" dirty="0"/>
              <a:t>相关问题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095" y="1121790"/>
            <a:ext cx="773000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/>
              <a:t>Workspace</a:t>
            </a:r>
            <a:r>
              <a:rPr lang="zh-CN" altLang="en-US" sz="1800" dirty="0"/>
              <a:t> </a:t>
            </a:r>
            <a:r>
              <a:rPr lang="en-US" altLang="zh-CN" sz="1800" dirty="0"/>
              <a:t>404</a:t>
            </a:r>
            <a:r>
              <a:rPr lang="zh-CN" altLang="en-US" sz="1800" dirty="0"/>
              <a:t>错误是怎么回事？</a:t>
            </a:r>
            <a:endParaRPr lang="en-US" altLang="zh-CN" sz="1800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/>
              <a:t>由于进入 </a:t>
            </a:r>
            <a:r>
              <a:rPr lang="en-US" altLang="zh-CN" dirty="0"/>
              <a:t>Workspace</a:t>
            </a:r>
            <a:r>
              <a:rPr lang="zh-CN" altLang="en-US" dirty="0"/>
              <a:t> 时系统会默认打开 </a:t>
            </a:r>
            <a:r>
              <a:rPr lang="en-US" altLang="zh-CN" dirty="0"/>
              <a:t>notebook</a:t>
            </a:r>
            <a:r>
              <a:rPr lang="zh-CN" altLang="en-US" dirty="0"/>
              <a:t> 模板，如果你改动了该模板的文件名</a:t>
            </a:r>
            <a:endParaRPr lang="en-US" altLang="zh-CN" dirty="0"/>
          </a:p>
          <a:p>
            <a:r>
              <a:rPr lang="zh-CN" altLang="en-US" dirty="0"/>
              <a:t>则相应改动了整个文件的路径，因此 </a:t>
            </a:r>
            <a:r>
              <a:rPr lang="en-US" altLang="zh-CN" dirty="0"/>
              <a:t>Workspace</a:t>
            </a:r>
            <a:r>
              <a:rPr lang="zh-CN" altLang="en-US" dirty="0"/>
              <a:t> 初始化时将无法找到原来的文件路径，出现</a:t>
            </a:r>
            <a:endParaRPr lang="en-US" altLang="zh-CN" dirty="0"/>
          </a:p>
          <a:p>
            <a:r>
              <a:rPr lang="en-US" altLang="zh-CN" dirty="0"/>
              <a:t>404</a:t>
            </a:r>
            <a:r>
              <a:rPr lang="zh-CN" altLang="en-US" dirty="0"/>
              <a:t>错误。此时你需要点击 </a:t>
            </a:r>
            <a:r>
              <a:rPr lang="en-US" altLang="zh-CN" dirty="0" err="1"/>
              <a:t>Jupyter</a:t>
            </a:r>
            <a:r>
              <a:rPr lang="zh-CN" altLang="en-US" dirty="0"/>
              <a:t> 图标便可以看到 </a:t>
            </a:r>
            <a:r>
              <a:rPr lang="en-US" altLang="zh-CN" dirty="0"/>
              <a:t>Workspace</a:t>
            </a:r>
            <a:r>
              <a:rPr lang="zh-CN" altLang="en-US" dirty="0"/>
              <a:t> 中的所有文件，点击即可打开。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7" y="2573518"/>
            <a:ext cx="3535051" cy="1932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79" y="2573518"/>
            <a:ext cx="4388722" cy="1932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3843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科学上网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8096" y="1121790"/>
            <a:ext cx="621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建议大家最好使用谷歌搜索，学会科学上网。</a:t>
            </a:r>
            <a:endParaRPr lang="en-US" altLang="zh-CN" dirty="0"/>
          </a:p>
          <a:p>
            <a:r>
              <a:rPr lang="zh-CN" altLang="en-US" dirty="0"/>
              <a:t>（有困难的可以私下联系我）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3005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322263"/>
            <a:ext cx="8520113" cy="3416300"/>
          </a:xfrm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zh-CN" altLang="en-US" sz="4000" dirty="0"/>
              <a:t>自我介绍 </a:t>
            </a:r>
            <a:r>
              <a:rPr lang="en-US" altLang="zh-CN" sz="4000" dirty="0"/>
              <a:t>&amp;</a:t>
            </a:r>
            <a:r>
              <a:rPr lang="zh-CN" altLang="en-US" sz="4000" dirty="0"/>
              <a:t> 提问环节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16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25C65"/>
                </a:solidFill>
              </a:rPr>
              <a:t>课程</a:t>
            </a:r>
            <a:r>
              <a:rPr lang="zh-CN" altLang="en-US" dirty="0">
                <a:solidFill>
                  <a:srgbClr val="525C65"/>
                </a:solidFill>
              </a:rPr>
              <a:t>内容</a:t>
            </a:r>
            <a:r>
              <a:rPr lang="en" dirty="0" err="1">
                <a:solidFill>
                  <a:srgbClr val="525C65"/>
                </a:solidFill>
              </a:rPr>
              <a:t>与实战项目概览</a:t>
            </a:r>
            <a:r>
              <a:rPr lang="zh-CN" altLang="en-US" dirty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数据分析阶段</a:t>
            </a:r>
            <a:endParaRPr dirty="0"/>
          </a:p>
        </p:txBody>
      </p:sp>
      <p:sp>
        <p:nvSpPr>
          <p:cNvPr id="215" name="Google Shape;215;p25"/>
          <p:cNvSpPr/>
          <p:nvPr/>
        </p:nvSpPr>
        <p:spPr>
          <a:xfrm>
            <a:off x="1240253" y="1136958"/>
            <a:ext cx="2044200" cy="333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2B3E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1240183" y="1146737"/>
            <a:ext cx="2044200" cy="704400"/>
          </a:xfrm>
          <a:prstGeom prst="rect">
            <a:avLst/>
          </a:prstGeom>
          <a:solidFill>
            <a:srgbClr val="02B3E4"/>
          </a:solidFill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dirty="0">
                <a:solidFill>
                  <a:srgbClr val="FFFFFF"/>
                </a:solidFill>
              </a:rPr>
              <a:t>基础</a:t>
            </a:r>
            <a:r>
              <a:rPr lang="zh-CN" altLang="en-US" dirty="0">
                <a:solidFill>
                  <a:srgbClr val="FFFFFF"/>
                </a:solidFill>
              </a:rPr>
              <a:t>数据分析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rgbClr val="FFFFFF"/>
                </a:solidFill>
              </a:rPr>
              <a:t>学习</a:t>
            </a:r>
            <a:r>
              <a:rPr lang="zh-CN" altLang="en" sz="1000" b="1" dirty="0">
                <a:solidFill>
                  <a:srgbClr val="FFFFFF"/>
                </a:solidFill>
              </a:rPr>
              <a:t>数据</a:t>
            </a:r>
            <a:r>
              <a:rPr lang="zh-CN" altLang="en-US" sz="1000" b="1" dirty="0">
                <a:solidFill>
                  <a:srgbClr val="FFFFFF"/>
                </a:solidFill>
              </a:rPr>
              <a:t>分析基本流程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1182666" y="3177889"/>
            <a:ext cx="2169000" cy="98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02B3E4"/>
                </a:solidFill>
              </a:rPr>
              <a:t>实战项目</a:t>
            </a:r>
            <a:endParaRPr sz="1200" b="1" dirty="0">
              <a:solidFill>
                <a:srgbClr val="02B3E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/>
              <a:t>P1-</a:t>
            </a:r>
            <a:r>
              <a:rPr lang="zh-CN" altLang="en" sz="1200" b="1" dirty="0"/>
              <a:t>谷歌</a:t>
            </a:r>
            <a:r>
              <a:rPr lang="zh-CN" altLang="en-US" sz="1200" b="1" dirty="0"/>
              <a:t>商店</a:t>
            </a:r>
            <a:r>
              <a:rPr lang="en-US" altLang="zh-CN" sz="1200" b="1" dirty="0"/>
              <a:t>App</a:t>
            </a:r>
            <a:r>
              <a:rPr lang="zh-CN" altLang="en-US" sz="1200" b="1" dirty="0"/>
              <a:t>数据分析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你将分析</a:t>
            </a:r>
            <a:r>
              <a:rPr lang="zh-CN" alt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谷歌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商店</a:t>
            </a:r>
            <a:r>
              <a:rPr lang="en-US" altLang="zh-C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App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数据</a:t>
            </a: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阐述你对数据的理解，并根据结果推断结论</a:t>
            </a: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 sz="1000" dirty="0"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3385641" y="1136958"/>
            <a:ext cx="2169000" cy="3333600"/>
            <a:chOff x="5127879" y="1538908"/>
            <a:chExt cx="2169000" cy="3333600"/>
          </a:xfrm>
        </p:grpSpPr>
        <p:sp>
          <p:nvSpPr>
            <p:cNvPr id="220" name="Google Shape;220;p25"/>
            <p:cNvSpPr/>
            <p:nvPr/>
          </p:nvSpPr>
          <p:spPr>
            <a:xfrm>
              <a:off x="5185466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5185396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数据清洗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FFFF"/>
                  </a:solidFill>
                </a:rPr>
                <a:t>用Python、SQL进行分析、</a:t>
              </a:r>
              <a:endParaRPr sz="900" b="1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FFFF"/>
                  </a:solidFill>
                </a:rPr>
                <a:t>可视化操作</a:t>
              </a:r>
              <a:endParaRPr sz="900" b="1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5127879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/>
                <a:t>P2-</a:t>
              </a:r>
              <a:r>
                <a:rPr lang="en" sz="1200" b="1" dirty="0" err="1"/>
                <a:t>清洗和分析数据</a:t>
              </a:r>
              <a:endParaRPr sz="1200" b="1" dirty="0"/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你将使用Python收集不同来源的数据，评估其质量和整洁度</a:t>
              </a: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，</a:t>
              </a: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进行</a:t>
              </a: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清洗</a:t>
              </a: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，</a:t>
              </a: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用Python分析</a:t>
              </a: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。</a:t>
              </a:r>
              <a:endParaRPr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23" name="Google Shape;22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89796" y="2260925"/>
              <a:ext cx="2020575" cy="1381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5"/>
          <p:cNvGrpSpPr/>
          <p:nvPr/>
        </p:nvGrpSpPr>
        <p:grpSpPr>
          <a:xfrm>
            <a:off x="5588641" y="1136908"/>
            <a:ext cx="2169000" cy="3333600"/>
            <a:chOff x="1324704" y="1538908"/>
            <a:chExt cx="2169000" cy="3333600"/>
          </a:xfrm>
        </p:grpSpPr>
        <p:sp>
          <p:nvSpPr>
            <p:cNvPr id="225" name="Google Shape;225;p25"/>
            <p:cNvSpPr/>
            <p:nvPr/>
          </p:nvSpPr>
          <p:spPr>
            <a:xfrm>
              <a:off x="1382291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 txBox="1"/>
            <p:nvPr/>
          </p:nvSpPr>
          <p:spPr>
            <a:xfrm>
              <a:off x="1382221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R语言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学习更高阶数据分析技巧</a:t>
              </a:r>
              <a:endParaRPr sz="1000" b="1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1324704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/>
                <a:t>P3-</a:t>
              </a:r>
              <a:r>
                <a:rPr lang="en" sz="1200" b="1" dirty="0" err="1"/>
                <a:t>探索和总结数据</a:t>
              </a:r>
              <a:endParaRPr sz="1200" b="1" dirty="0"/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你将选择一个原始数据集，使用R和探索性数据分析技巧探索某一数据集的分布、特性、异常值</a:t>
              </a: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。</a:t>
              </a:r>
              <a:endParaRPr sz="1000" dirty="0"/>
            </a:p>
          </p:txBody>
        </p:sp>
        <p:pic>
          <p:nvPicPr>
            <p:cNvPr id="228" name="Google Shape;2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6100" y="2199250"/>
              <a:ext cx="2020575" cy="140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25"/>
          <p:cNvPicPr preferRelativeResize="0"/>
          <p:nvPr/>
        </p:nvPicPr>
        <p:blipFill rotWithShape="1">
          <a:blip r:embed="rId5">
            <a:alphaModFix/>
          </a:blip>
          <a:srcRect b="7680"/>
          <a:stretch/>
        </p:blipFill>
        <p:spPr>
          <a:xfrm>
            <a:off x="3459562" y="1845850"/>
            <a:ext cx="2014062" cy="138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66512F-DB39-B34B-8E27-C12A1705A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61" y="2292390"/>
            <a:ext cx="1968240" cy="5278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00B0F0"/>
                </a:solidFill>
              </a:rPr>
              <a:t>课程内容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应用统计学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数据清洗（收集，评估，清理）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探索性数据分析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数据可视化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B0F0"/>
                </a:solidFill>
              </a:rPr>
              <a:t>案例演练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应用统计学</a:t>
            </a:r>
            <a:r>
              <a:rPr lang="en-US" altLang="zh-CN" dirty="0"/>
              <a:t>】</a:t>
            </a:r>
            <a:r>
              <a:rPr lang="zh-CN" altLang="en-US" dirty="0"/>
              <a:t>检验心理学现象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数据收集</a:t>
            </a:r>
            <a:r>
              <a:rPr lang="en-US" altLang="zh-CN" dirty="0"/>
              <a:t>】</a:t>
            </a:r>
            <a:r>
              <a:rPr lang="zh-CN" altLang="en-US" dirty="0"/>
              <a:t>豆瓣电影数据的爬取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数据可视化</a:t>
            </a:r>
            <a:r>
              <a:rPr lang="en-US" altLang="zh-CN" dirty="0"/>
              <a:t>】</a:t>
            </a:r>
            <a:r>
              <a:rPr lang="zh-CN" altLang="en-US" dirty="0"/>
              <a:t>摩拜单车在上海使用的数据可视化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25C65"/>
                </a:solidFill>
              </a:rPr>
              <a:t>课程</a:t>
            </a:r>
            <a:r>
              <a:rPr lang="zh-CN" altLang="en-US" dirty="0">
                <a:solidFill>
                  <a:srgbClr val="525C65"/>
                </a:solidFill>
              </a:rPr>
              <a:t>内容</a:t>
            </a:r>
            <a:r>
              <a:rPr lang="en" dirty="0" err="1">
                <a:solidFill>
                  <a:srgbClr val="525C65"/>
                </a:solidFill>
              </a:rPr>
              <a:t>与实战项目概览</a:t>
            </a:r>
            <a:r>
              <a:rPr lang="zh-CN" altLang="en-US" dirty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数据分析阶段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6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25C65"/>
                </a:solidFill>
              </a:rPr>
              <a:t>课程</a:t>
            </a:r>
            <a:r>
              <a:rPr lang="zh-CN" altLang="en-US" dirty="0"/>
              <a:t>内容</a:t>
            </a:r>
            <a:r>
              <a:rPr lang="en" dirty="0" err="1">
                <a:solidFill>
                  <a:srgbClr val="525C65"/>
                </a:solidFill>
              </a:rPr>
              <a:t>与实战项目概览</a:t>
            </a:r>
            <a:r>
              <a:rPr lang="zh-CN" altLang="en-US" dirty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机器学习阶段</a:t>
            </a:r>
            <a:endParaRPr dirty="0"/>
          </a:p>
        </p:txBody>
      </p:sp>
      <p:sp>
        <p:nvSpPr>
          <p:cNvPr id="215" name="Google Shape;215;p25"/>
          <p:cNvSpPr/>
          <p:nvPr/>
        </p:nvSpPr>
        <p:spPr>
          <a:xfrm>
            <a:off x="2487866" y="1129209"/>
            <a:ext cx="2044200" cy="333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2B3E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487796" y="1138988"/>
            <a:ext cx="2044200" cy="704400"/>
          </a:xfrm>
          <a:prstGeom prst="rect">
            <a:avLst/>
          </a:prstGeom>
          <a:solidFill>
            <a:srgbClr val="02B3E4"/>
          </a:solidFill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FFFF"/>
                </a:solidFill>
              </a:rPr>
              <a:t>机器学习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rgbClr val="FFFFFF"/>
                </a:solidFill>
              </a:rPr>
              <a:t>学习</a:t>
            </a:r>
            <a:r>
              <a:rPr lang="zh-CN" altLang="en-US" sz="1000" b="1" dirty="0">
                <a:solidFill>
                  <a:srgbClr val="FFFFFF"/>
                </a:solidFill>
              </a:rPr>
              <a:t>机器学习基础， 监督学习和非监督学习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2430279" y="3170140"/>
            <a:ext cx="2169000" cy="98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02B3E4"/>
                </a:solidFill>
              </a:rPr>
              <a:t>实战项目</a:t>
            </a:r>
            <a:endParaRPr sz="1200" b="1" dirty="0">
              <a:solidFill>
                <a:srgbClr val="02B3E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/>
              <a:t>P5-</a:t>
            </a:r>
            <a:r>
              <a:rPr lang="zh-CN" altLang="en" sz="1200" b="1" dirty="0"/>
              <a:t>为</a:t>
            </a:r>
            <a:r>
              <a:rPr lang="zh-CN" altLang="en-US" sz="1200" b="1" dirty="0"/>
              <a:t>慈善机构寻找捐献者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你将分析</a:t>
            </a:r>
            <a:r>
              <a:rPr lang="zh-CN" alt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美国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人口普查项目数据</a:t>
            </a: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lang="zh-CN" alt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对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数据进行清洗和整理， 并用数据建立机器学习模型来预测捐献者</a:t>
            </a:r>
            <a:endParaRPr sz="1000" dirty="0"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4633254" y="1129209"/>
            <a:ext cx="2169000" cy="3333600"/>
            <a:chOff x="5127879" y="1538908"/>
            <a:chExt cx="2169000" cy="3333600"/>
          </a:xfrm>
        </p:grpSpPr>
        <p:sp>
          <p:nvSpPr>
            <p:cNvPr id="220" name="Google Shape;220;p25"/>
            <p:cNvSpPr/>
            <p:nvPr/>
          </p:nvSpPr>
          <p:spPr>
            <a:xfrm>
              <a:off x="5185466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5185396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FFFFFF"/>
                  </a:solidFill>
                </a:rPr>
                <a:t>深度学习</a:t>
              </a:r>
              <a:endParaRPr dirty="0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 err="1">
                  <a:solidFill>
                    <a:srgbClr val="FFFFFF"/>
                  </a:solidFill>
                </a:rPr>
                <a:t>用</a:t>
              </a:r>
              <a:r>
                <a:rPr lang="en-US" sz="900" b="1" dirty="0" err="1">
                  <a:solidFill>
                    <a:srgbClr val="FFFFFF"/>
                  </a:solidFill>
                </a:rPr>
                <a:t>Pytorch</a:t>
              </a:r>
              <a:r>
                <a:rPr lang="zh-CN" altLang="en-US" sz="900" b="1" dirty="0">
                  <a:solidFill>
                    <a:srgbClr val="FFFFFF"/>
                  </a:solidFill>
                </a:rPr>
                <a:t>建立自己第一个神经网络</a:t>
              </a:r>
              <a:endParaRPr sz="900" dirty="0"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5127879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lang="zh-CN" altLang="en-US"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/>
                <a:t>P6-</a:t>
              </a:r>
              <a:r>
                <a:rPr lang="zh-CN" altLang="en-US" sz="1200" b="1" dirty="0"/>
                <a:t>预测共享单车使用情况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你将建立自己第一个神经网络， 预测共享单车投入量。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0C92729-2F92-C943-B52E-B4D47F1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95" y="1922399"/>
            <a:ext cx="2044200" cy="1328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1889F-4576-E641-B8E0-BB502B58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70" y="1933530"/>
            <a:ext cx="2044200" cy="12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2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00B0F0"/>
                </a:solidFill>
              </a:rPr>
              <a:t>课程内容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机器学习基础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监督学习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非监督学习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深度学习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00B0F0"/>
                </a:solidFill>
              </a:rPr>
              <a:t>案例演练</a:t>
            </a:r>
            <a:endParaRPr lang="en-US" altLang="zh-CN" sz="20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/>
              <a:t>【</a:t>
            </a:r>
            <a:r>
              <a:rPr lang="zh-CN" altLang="en-US" dirty="0"/>
              <a:t>非监督学习</a:t>
            </a:r>
            <a:r>
              <a:rPr lang="en-US" altLang="zh-CN" dirty="0"/>
              <a:t>】</a:t>
            </a:r>
            <a:r>
              <a:rPr lang="zh-CN" altLang="en-US" dirty="0"/>
              <a:t>创建用户细分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25C65"/>
                </a:solidFill>
              </a:rPr>
              <a:t>课程</a:t>
            </a:r>
            <a:r>
              <a:rPr lang="zh-CN" altLang="en-US" dirty="0">
                <a:solidFill>
                  <a:srgbClr val="525C65"/>
                </a:solidFill>
              </a:rPr>
              <a:t>内容</a:t>
            </a:r>
            <a:r>
              <a:rPr lang="en" dirty="0" err="1">
                <a:solidFill>
                  <a:srgbClr val="525C65"/>
                </a:solidFill>
              </a:rPr>
              <a:t>与实战项目概览</a:t>
            </a:r>
            <a:r>
              <a:rPr lang="zh-CN" altLang="en-US" dirty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机器学习阶段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606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rgbClr val="525C65"/>
                </a:solidFill>
              </a:rPr>
              <a:t>课程</a:t>
            </a:r>
            <a:r>
              <a:rPr lang="zh-CN" altLang="en-US" dirty="0">
                <a:solidFill>
                  <a:srgbClr val="525C65"/>
                </a:solidFill>
              </a:rPr>
              <a:t>内容</a:t>
            </a:r>
            <a:r>
              <a:rPr lang="en" dirty="0" err="1">
                <a:solidFill>
                  <a:srgbClr val="525C65"/>
                </a:solidFill>
              </a:rPr>
              <a:t>与实战项目概览</a:t>
            </a:r>
            <a:r>
              <a:rPr lang="zh-CN" altLang="en-US" dirty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应用数据科学阶段</a:t>
            </a:r>
            <a:endParaRPr dirty="0"/>
          </a:p>
        </p:txBody>
      </p:sp>
      <p:sp>
        <p:nvSpPr>
          <p:cNvPr id="215" name="Google Shape;215;p25"/>
          <p:cNvSpPr/>
          <p:nvPr/>
        </p:nvSpPr>
        <p:spPr>
          <a:xfrm>
            <a:off x="2487866" y="1129209"/>
            <a:ext cx="2044200" cy="333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2B3E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487796" y="1138988"/>
            <a:ext cx="2044200" cy="704400"/>
          </a:xfrm>
          <a:prstGeom prst="rect">
            <a:avLst/>
          </a:prstGeom>
          <a:solidFill>
            <a:srgbClr val="02B3E4"/>
          </a:solidFill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FFFF"/>
                </a:solidFill>
              </a:rPr>
              <a:t>推荐系统和实验设计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rgbClr val="FFFFFF"/>
                </a:solidFill>
              </a:rPr>
              <a:t>学习</a:t>
            </a:r>
            <a:r>
              <a:rPr lang="zh-CN" altLang="en-US" sz="1000" b="1" dirty="0">
                <a:solidFill>
                  <a:srgbClr val="FFFFFF"/>
                </a:solidFill>
              </a:rPr>
              <a:t>推荐系统</a:t>
            </a:r>
            <a:endParaRPr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2430279" y="3170140"/>
            <a:ext cx="2169000" cy="98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02B3E4"/>
                </a:solidFill>
              </a:rPr>
              <a:t>实战项目</a:t>
            </a:r>
            <a:endParaRPr sz="1200" b="1" dirty="0">
              <a:solidFill>
                <a:srgbClr val="02B3E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/>
              <a:t>P7-</a:t>
            </a:r>
            <a:r>
              <a:rPr lang="zh-CN" altLang="en-US" sz="1200" b="1" dirty="0"/>
              <a:t>为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社区构建推荐系统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你将分析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分析</a:t>
            </a:r>
            <a:r>
              <a:rPr lang="en-US" altLang="zh-C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IBM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在线社区数据， 并以此数据为基本， 构建推荐系统， 向用户推荐社区资源。</a:t>
            </a:r>
            <a:endParaRPr sz="1000" dirty="0"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4633254" y="1129209"/>
            <a:ext cx="2169000" cy="3333600"/>
            <a:chOff x="5127879" y="1538908"/>
            <a:chExt cx="2169000" cy="3333600"/>
          </a:xfrm>
        </p:grpSpPr>
        <p:sp>
          <p:nvSpPr>
            <p:cNvPr id="220" name="Google Shape;220;p25"/>
            <p:cNvSpPr/>
            <p:nvPr/>
          </p:nvSpPr>
          <p:spPr>
            <a:xfrm>
              <a:off x="5185466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5185396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FFFFFF"/>
                  </a:solidFill>
                </a:rPr>
                <a:t>大数据分析与</a:t>
              </a:r>
              <a:r>
                <a:rPr lang="en-US" altLang="zh-CN" dirty="0">
                  <a:solidFill>
                    <a:srgbClr val="FFFFFF"/>
                  </a:solidFill>
                </a:rPr>
                <a:t>Spark</a:t>
              </a:r>
              <a:endParaRPr dirty="0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 err="1">
                  <a:solidFill>
                    <a:srgbClr val="FFFFFF"/>
                  </a:solidFill>
                </a:rPr>
                <a:t>用</a:t>
              </a:r>
              <a:r>
                <a:rPr lang="en-US" sz="900" b="1" dirty="0">
                  <a:solidFill>
                    <a:srgbClr val="FFFFFF"/>
                  </a:solidFill>
                </a:rPr>
                <a:t>Spark</a:t>
              </a:r>
              <a:r>
                <a:rPr lang="zh-CN" altLang="en-US" sz="900" b="1" dirty="0">
                  <a:solidFill>
                    <a:srgbClr val="FFFFFF"/>
                  </a:solidFill>
                </a:rPr>
                <a:t>进行数据分析</a:t>
              </a:r>
              <a:endParaRPr sz="900" dirty="0"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5127879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lang="zh-CN" altLang="en-US"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/>
                <a:t>P8-</a:t>
              </a:r>
              <a:r>
                <a:rPr lang="zh-CN" altLang="en-US" sz="1200" b="1" dirty="0"/>
                <a:t>预测用户流失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你将在</a:t>
              </a:r>
              <a:r>
                <a:rPr lang="en-US" altLang="zh-C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Spark</a:t>
              </a: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上面分析数据， 并预测可能的用户流失。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DF31107-21C9-274E-90ED-81D37CED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96" y="2018263"/>
            <a:ext cx="2044200" cy="883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292D60-8914-F840-9EC8-27A25D42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32" y="2012175"/>
            <a:ext cx="1927784" cy="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4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779350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00B0F0"/>
                </a:solidFill>
              </a:rPr>
              <a:t>课程内容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推荐系统与试验设计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大数据分析与</a:t>
            </a:r>
            <a:r>
              <a:rPr lang="en-US" altLang="zh-CN" dirty="0"/>
              <a:t>Spark</a:t>
            </a:r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软件工程（英</a:t>
            </a:r>
            <a:r>
              <a:rPr lang="en-US" altLang="zh-CN" dirty="0"/>
              <a:t>/</a:t>
            </a:r>
            <a:r>
              <a:rPr lang="zh-CN" altLang="en-US" dirty="0"/>
              <a:t>选修 ）</a:t>
            </a:r>
            <a:endParaRPr lang="en-US" altLang="zh-CN" dirty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数据工程（英</a:t>
            </a:r>
            <a:r>
              <a:rPr lang="en-US" altLang="zh-CN" dirty="0"/>
              <a:t>/</a:t>
            </a:r>
            <a:r>
              <a:rPr lang="zh-CN" altLang="en-US" dirty="0"/>
              <a:t>选修 ）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00B0F0"/>
                </a:solidFill>
              </a:rPr>
              <a:t>其他选修课程与求职项目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统计学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/>
              <a:t>SQL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err="1"/>
              <a:t>Git</a:t>
            </a:r>
            <a:r>
              <a:rPr lang="zh-CN" altLang="en-US" dirty="0"/>
              <a:t> 与 </a:t>
            </a:r>
            <a:r>
              <a:rPr lang="en-US" altLang="zh-CN" dirty="0" err="1"/>
              <a:t>Github</a:t>
            </a:r>
            <a:r>
              <a:rPr lang="zh-CN" altLang="en-US" dirty="0"/>
              <a:t> 使用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求职策略与模拟面试实战项目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err="1"/>
              <a:t>课程</a:t>
            </a:r>
            <a:r>
              <a:rPr lang="zh-CN" altLang="en-US" dirty="0"/>
              <a:t>内容</a:t>
            </a:r>
            <a:r>
              <a:rPr lang="en" dirty="0" err="1"/>
              <a:t>与实战项目概览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应用数据科学阶段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350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779350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>
                <a:solidFill>
                  <a:srgbClr val="00B0F0"/>
                </a:solidFill>
              </a:rPr>
              <a:t>学习辅导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社群答疑</a:t>
            </a:r>
            <a:endParaRPr lang="en-US" altLang="zh-CN" dirty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论坛答疑</a:t>
            </a:r>
            <a:endParaRPr lang="en-US" altLang="zh-CN" dirty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项目直播课</a:t>
            </a:r>
            <a:endParaRPr lang="en-US" altLang="zh-CN" dirty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学习督促</a:t>
            </a:r>
            <a:endParaRPr lang="en-US" altLang="zh-CN" dirty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00B0F0"/>
                </a:solidFill>
              </a:rPr>
              <a:t>实践拓展</a:t>
            </a:r>
            <a:endParaRPr lang="en-US" altLang="zh-CN" sz="2400" b="1" dirty="0">
              <a:solidFill>
                <a:srgbClr val="00B0F0"/>
              </a:solidFill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行业导师分享（数据分析方向，数据挖掘方向）</a:t>
            </a:r>
            <a:endParaRPr lang="en-US" altLang="zh-CN" dirty="0"/>
          </a:p>
          <a:p>
            <a:pPr marL="8001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/>
              <a:t>数据科学挑战赛（如</a:t>
            </a:r>
            <a:r>
              <a:rPr lang="en-US" altLang="zh-CN" dirty="0" err="1"/>
              <a:t>Kaggle</a:t>
            </a:r>
            <a:r>
              <a:rPr lang="zh-CN" altLang="en-US" dirty="0"/>
              <a:t>、天池、</a:t>
            </a:r>
            <a:r>
              <a:rPr lang="en-US" altLang="zh-CN" dirty="0" err="1"/>
              <a:t>DataCastle</a:t>
            </a:r>
            <a:r>
              <a:rPr lang="zh-CN" altLang="en-US" dirty="0"/>
              <a:t>、</a:t>
            </a:r>
            <a:r>
              <a:rPr lang="en-US" altLang="zh-CN" dirty="0" err="1"/>
              <a:t>Kesci</a:t>
            </a:r>
            <a:r>
              <a:rPr lang="zh-CN" altLang="en-US" dirty="0"/>
              <a:t>等 ）</a:t>
            </a:r>
            <a:endParaRPr lang="en-US" altLang="zh-CN" dirty="0"/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err="1"/>
              <a:t>Leetcode</a:t>
            </a:r>
            <a:r>
              <a:rPr lang="zh-CN" altLang="en-US" dirty="0"/>
              <a:t> 算法精讲</a:t>
            </a:r>
            <a:endParaRPr lang="en-US" altLang="zh-CN" dirty="0"/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altLang="zh-CN" b="1" dirty="0">
              <a:solidFill>
                <a:schemeClr val="tx1"/>
              </a:solidFill>
            </a:endParaRPr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rgbClr val="00B0F0"/>
              </a:solidFill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dirty="0"/>
              <a:t>课程教学服务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701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00"/>
            <a:ext cx="9144000" cy="49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528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760</Words>
  <Application>Microsoft Macintosh PowerPoint</Application>
  <PresentationFormat>全屏显示(16:9)</PresentationFormat>
  <Paragraphs>120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Montserrat SemiBold</vt:lpstr>
      <vt:lpstr>Open Sans</vt:lpstr>
      <vt:lpstr>Arial</vt:lpstr>
      <vt:lpstr>Simple Light</vt:lpstr>
      <vt:lpstr>开班仪式</vt:lpstr>
      <vt:lpstr>课程内容与实战项目概览 – 数据分析阶段</vt:lpstr>
      <vt:lpstr>课程内容与实战项目概览 – 数据分析阶段</vt:lpstr>
      <vt:lpstr>课程内容与实战项目概览 – 机器学习阶段</vt:lpstr>
      <vt:lpstr>课程内容与实战项目概览 – 机器学习阶段</vt:lpstr>
      <vt:lpstr>课程内容与实战项目概览 – 应用数据科学阶段</vt:lpstr>
      <vt:lpstr>课程内容与实战项目概览 –应用数据科学阶段</vt:lpstr>
      <vt:lpstr>课程教学服务</vt:lpstr>
      <vt:lpstr>PowerPoint 演示文稿</vt:lpstr>
      <vt:lpstr>注意与确认事项</vt:lpstr>
      <vt:lpstr>抄袭案例</vt:lpstr>
      <vt:lpstr>关于避免抄袭的说明</vt:lpstr>
      <vt:lpstr>Workspace相关问题</vt:lpstr>
      <vt:lpstr>Workspace相关问题</vt:lpstr>
      <vt:lpstr>科学上网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用户</cp:lastModifiedBy>
  <cp:revision>30</cp:revision>
  <dcterms:modified xsi:type="dcterms:W3CDTF">2019-08-02T23:47:50Z</dcterms:modified>
</cp:coreProperties>
</file>